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27.gif" ContentType="image/gif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4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2.gif" ContentType="image/gif"/>
  <Override PartName="/ppt/media/image25.png" ContentType="image/png"/>
  <Override PartName="/ppt/media/image32.gif" ContentType="image/gif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gif" ContentType="image/gif"/>
  <Override PartName="/ppt/media/image18.png" ContentType="image/png"/>
  <Override PartName="/ppt/media/image20.png" ContentType="image/png"/>
  <Override PartName="/ppt/media/image16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8AFF93-17D7-447B-9717-546751E73B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D6FB75-E634-444F-A815-A77EB9B21A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7FE3210-C4BB-497D-B2C0-167C0D6F43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0A88FC9-8920-422A-A4B2-D618A00F46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1103AA4D-FB67-4E09-8470-E413CCAC435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DCD0490-059C-47F2-9C17-4B68CE066C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DF2CE733-1CC4-453B-9797-75663CADB5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4B0E904B-AE37-48AF-975A-0E15E39167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48D56A2D-E796-4A5E-AAEB-F0BD1883338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42B9921-76A3-4F6F-9073-9411B194381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9CC9630-6E39-43C2-9531-A510BF0FA78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6D4BAE-1811-4E82-BF71-037623001A7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324674-5AD0-41E5-821D-D78892093B7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9E0878-C6FA-4AD2-9EA5-A828701470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846EB5-C08F-4458-811B-B1E44D6BFF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2711B9-7CDE-4357-944B-D0CAC8E2C0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D1C356-1AE2-4774-8645-4AAC838A90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66D25C-1972-42E8-865C-0EB56A99CC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75AAAC-E5FC-48E0-BEBE-1EB1AF2268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EC1E20-8181-4B84-A1BE-92DA216E51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F74643-87C6-4DFA-9D24-69507C709C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B31D760-5A55-44B1-9C39-5F06BEC11F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598056-2B46-4451-9052-457499577FF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9C3FE7-2E6F-4D2B-BC5D-5F269561C00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1647B8-0612-4184-8C16-BC1348808E3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F5C4D0-34FF-4B35-AD29-8E0C91982F1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075957-9C31-4B76-9AF8-D8AED31941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4D830BA-F1CB-4E78-8131-0CC4172693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33D539-2A03-4E67-B1DC-0F6A39E744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3A5DB6B-6FA3-4648-A739-F1FA50F125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B3CE395-71B2-4B91-8A7C-1BAC0691B7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55813C-190E-4D87-9E0F-C71612F3B7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1EC4C33-B69A-444B-A4EB-DBDD6485A8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37241C-52CE-45D5-B8D8-6B5CC6A41B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DC44BB-4CF0-4146-A5F6-A521EC4C746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9CB67C-23FA-4CC6-8392-386FF47224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50ED4AB-7681-40C2-ABD9-AD96C22F43A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919F38A-2CCD-4357-B721-4822CF9242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EB0E7DF-0268-4659-8D7F-7F9CEE20F7C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34927A4-32CF-482F-82FF-6DBB379035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0B38E78-9A81-410A-97B5-3AC4095ABD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FA51DB3-6EF3-479D-95CA-6C15A4B5FB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5A8D87-2D53-4987-ADBA-2CCA7D3CD2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CC6AFE0-946D-455E-BCA0-C90215DD41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06BE06E-C7B8-4477-8851-FE2AB458A2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B24541D-0632-46C6-A068-B5F339E0CE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D48CCE9-5897-481E-AAEC-EEFAE422187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9B5942D-880B-4106-A510-D016FDFF2E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F81FB68-FC38-4556-91C8-F576D0D315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497A094-5FA0-4DDF-8A22-AB909BB1C6C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F2926E1-8179-4AC8-B8CF-0ED48D7FEB9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A5A7F0F-F33C-412F-8637-91E8ACCC59D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F1A6EBB-BA38-4771-A15D-221D5FCF1D2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CE5C95-2432-47A0-A1F5-8BA7080AA29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93CE9D9-D78E-48BF-960D-3315AFDD47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96D7ED2-B70C-4C72-943E-6F4647BD69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FD57850-B7D7-4A79-8608-986B4AB5D2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2D9E487-19E4-41A1-B600-EBC64D8971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352F00C-C4A9-4653-9AB2-1B681150D7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7A1DE0F-8B1C-43CC-99A1-3C44661419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A6B8BAD-10C6-42E4-B634-73796EEB55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B0461DF-52ED-41C8-9E0A-A4629662C7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5A7C2A4-4DF7-4C4D-908C-0CB3EEDF25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0D58905-1A8C-4E8F-85D6-AA18912128C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7FC186-5397-45A0-9623-1346E0F04A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3D241E7-479C-488D-B5F4-80BA124F30D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AC6D0F6-10F7-42BB-AD2A-656E22684D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895C16A-C123-48D3-BBF1-FAFC09F3C8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C043573-B6A9-481B-86A2-AF748C10B6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CA242F4-B09A-492F-9F7C-5EA76E3266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399108C-DF25-462C-A6E6-89280F763F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AF78747-CBD0-4456-A362-80245746A0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80F731D-5FA9-480B-9013-3DCA219E62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410CEE3-A2D5-4661-A091-5FFDE23D4A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5421D60-E9EA-4DF9-BA76-E26FB2C547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A764E7-DADD-4AD6-AFBD-21CFD0B98A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9F65E4F-56C0-4CE7-B2BC-8F47CD9C17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996B9FF-029E-4E56-B5E2-B0FB6AF5FA3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97B59E7-1DCB-4260-B1A8-0DD3A1C5752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9C74E01-6826-47C7-B36D-396504F82E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B0A410B-6230-441F-A24E-622D4039EF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8F07048-371B-45CE-95C3-2E1DE824AC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9A27929-29AC-4B22-A907-84D1009DFA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55BCCA6-7056-493F-AF7D-8FE438DAEAB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529ED62-76A4-462D-AE10-45E49D4943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DC39C69-D5AC-4E3E-9B17-F1A54DBED2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8F943E-D002-4204-982F-DAB9B9387E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293137C-671C-4061-89B9-18D08B5F21D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E6F234D-9F1E-4931-8056-6A7F475B680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679EA98-30C3-42E3-8DEF-0088318AFA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26E6D9A-61FF-47EB-84AC-64C83F6D893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C92CF7E-803E-4329-B9DF-5403D9A3A3E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A8ACF8D-E45C-49DC-882F-50E2AFD862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8BB3E37-A905-4810-AEF5-1E3CBD7D99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1A0FB9C-3108-409A-AC41-5432E15F77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5315F4E-C1B8-428D-968F-EF4E6F1B0C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89313B5-51EB-49D1-BA48-B834806F21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BCEC5B-09C0-4FBD-98D3-5A225EAD42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E5AABB7-B378-4D0B-A4A9-73E2E0DE14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4FDF7AA-3703-4A25-9C5D-3814A44165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E45402F-A162-41BF-ADA3-40EF30F29C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39221B5-3D3E-4B52-8414-5F6644E1F9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3AB422A3-F152-45E7-9969-16C67D91F6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CD2B8A5-7D9C-45F4-9C85-4C78C8A63E6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30F2AD8-B05B-4FA8-9D45-05210E4B983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FF3068E-8C1D-447C-8588-3A48E70119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B897EBB-0EBB-4EB6-A188-0114960C7A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45800508-D564-4FA8-B29A-72540A2FA0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3600" cy="23212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29720" cy="69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6760" cy="6984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6920" cy="107208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412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DE4ABC-C6C4-4FAB-9B11-227E4A0314F5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4480" cy="581472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0920" y="5475240"/>
            <a:ext cx="1797840" cy="6984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7840" cy="69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B59E8B-7F9A-4F74-86C6-F581529BD8A4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tl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09840" cy="11862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4360" cy="687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4560" cy="6876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2320" cy="83232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380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4940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DE7BD9-DA5C-419E-8C52-05FC9BB4165B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14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09840" cy="11862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4360" cy="687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4560" cy="6876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2320" cy="8323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380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4940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903186-E327-4529-95DC-E4BAD6A5C0F7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14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9" name="Rectangle 8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0" name="Rectangle 9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B9D2260-7CA4-45A7-A57C-CF4E86FCD922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6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4" name="Rectangle 8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5" name="Rectangle 9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B2BACC-0B87-46C5-A384-3DDB865C1F25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6"/>
          <p:cNvSpPr/>
          <p:nvPr/>
        </p:nvSpPr>
        <p:spPr>
          <a:xfrm>
            <a:off x="389520" y="347760"/>
            <a:ext cx="11410920" cy="118728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9" name="Rectangle 8"/>
          <p:cNvSpPr/>
          <p:nvPr/>
        </p:nvSpPr>
        <p:spPr>
          <a:xfrm>
            <a:off x="8145000" y="1592280"/>
            <a:ext cx="3655440" cy="6984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0" name="Rectangle 9"/>
          <p:cNvSpPr/>
          <p:nvPr/>
        </p:nvSpPr>
        <p:spPr>
          <a:xfrm>
            <a:off x="389520" y="1592280"/>
            <a:ext cx="7685640" cy="6984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400" cy="83340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ftr" idx="19"/>
          </p:nvPr>
        </p:nvSpPr>
        <p:spPr>
          <a:xfrm>
            <a:off x="581040" y="5951880"/>
            <a:ext cx="69148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ldNum" idx="20"/>
          </p:nvPr>
        </p:nvSpPr>
        <p:spPr>
          <a:xfrm>
            <a:off x="10558440" y="5956200"/>
            <a:ext cx="105048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0AADC4-4376-4191-98DE-C7C721CED9EA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dt" idx="21"/>
          </p:nvPr>
        </p:nvSpPr>
        <p:spPr>
          <a:xfrm>
            <a:off x="7606080" y="5956200"/>
            <a:ext cx="2842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 6"/>
          <p:cNvSpPr/>
          <p:nvPr/>
        </p:nvSpPr>
        <p:spPr>
          <a:xfrm>
            <a:off x="389520" y="347760"/>
            <a:ext cx="11409840" cy="118620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4" name="Rectangle 8"/>
          <p:cNvSpPr/>
          <p:nvPr/>
        </p:nvSpPr>
        <p:spPr>
          <a:xfrm>
            <a:off x="8145000" y="1592280"/>
            <a:ext cx="3654360" cy="68760"/>
          </a:xfrm>
          <a:prstGeom prst="rect">
            <a:avLst/>
          </a:prstGeom>
          <a:solidFill>
            <a:srgbClr val="5c2f7d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5" name="Rectangle 9"/>
          <p:cNvSpPr/>
          <p:nvPr/>
        </p:nvSpPr>
        <p:spPr>
          <a:xfrm>
            <a:off x="389520" y="1592280"/>
            <a:ext cx="7684560" cy="68760"/>
          </a:xfrm>
          <a:prstGeom prst="rect">
            <a:avLst/>
          </a:prstGeom>
          <a:solidFill>
            <a:srgbClr val="969fa7"/>
          </a:solidFill>
          <a:ln w="9360">
            <a:noFill/>
          </a:ln>
          <a:effectLst>
            <a:outerShdw dist="25560" dir="5400000" blurRad="381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2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2320" cy="832320"/>
          </a:xfrm>
          <a:prstGeom prst="rect">
            <a:avLst/>
          </a:prstGeom>
          <a:ln w="0">
            <a:noFill/>
          </a:ln>
        </p:spPr>
      </p:pic>
      <p:sp>
        <p:nvSpPr>
          <p:cNvPr id="327" name="PlaceHolder 1"/>
          <p:cNvSpPr>
            <a:spLocks noGrp="1"/>
          </p:cNvSpPr>
          <p:nvPr>
            <p:ph type="ftr" idx="22"/>
          </p:nvPr>
        </p:nvSpPr>
        <p:spPr>
          <a:xfrm>
            <a:off x="581040" y="5951880"/>
            <a:ext cx="691380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ldNum" idx="23"/>
          </p:nvPr>
        </p:nvSpPr>
        <p:spPr>
          <a:xfrm>
            <a:off x="10558440" y="5956200"/>
            <a:ext cx="104940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AC248F-CF60-4266-83CD-9A35F5DB2E35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dt" idx="24"/>
          </p:nvPr>
        </p:nvSpPr>
        <p:spPr>
          <a:xfrm>
            <a:off x="7606080" y="5956200"/>
            <a:ext cx="284148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ctangle 6" hidden="1"/>
          <p:cNvSpPr/>
          <p:nvPr/>
        </p:nvSpPr>
        <p:spPr>
          <a:xfrm>
            <a:off x="389520" y="347760"/>
            <a:ext cx="11412720" cy="118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Rectangle 8" hidden="1"/>
          <p:cNvSpPr/>
          <p:nvPr/>
        </p:nvSpPr>
        <p:spPr>
          <a:xfrm>
            <a:off x="8145000" y="1592280"/>
            <a:ext cx="3657240" cy="71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Rectangle 9" hidden="1"/>
          <p:cNvSpPr/>
          <p:nvPr/>
        </p:nvSpPr>
        <p:spPr>
          <a:xfrm>
            <a:off x="389520" y="1592280"/>
            <a:ext cx="7687440" cy="71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7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5200" cy="835200"/>
          </a:xfrm>
          <a:prstGeom prst="rect">
            <a:avLst/>
          </a:prstGeom>
          <a:ln w="0">
            <a:noFill/>
          </a:ln>
        </p:spPr>
      </p:pic>
      <p:sp>
        <p:nvSpPr>
          <p:cNvPr id="372" name="Rectangle 7"/>
          <p:cNvSpPr/>
          <p:nvPr/>
        </p:nvSpPr>
        <p:spPr>
          <a:xfrm>
            <a:off x="447840" y="5141880"/>
            <a:ext cx="11290680" cy="1258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zh-CN" sz="3600" spc="-1" strike="noStrike" cap="all">
                <a:solidFill>
                  <a:srgbClr val="5c2f7d"/>
                </a:solidFill>
                <a:latin typeface="Gill Sans MT"/>
              </a:rPr>
              <a:t>单击此处编辑母版标题样式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zh-CN" sz="1800" spc="-1" strike="noStrike" cap="all">
                <a:solidFill>
                  <a:srgbClr val="5c2f7d"/>
                </a:solidFill>
                <a:latin typeface="Gill Sans MT"/>
              </a:rPr>
              <a:t>单击此处编辑母版文本样式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dt" idx="25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&lt;date/time&gt;</a:t>
            </a:r>
            <a:endParaRPr b="0" lang="en-US" sz="900" spc="-1" strike="noStrike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ftr" idx="26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sldNum" idx="27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67E94F-A296-4762-99F0-A9965A8DEF00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pic>
        <p:nvPicPr>
          <p:cNvPr id="378" name="图片 21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10666800" y="5353560"/>
            <a:ext cx="835200" cy="8352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gif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gif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gif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1520" cy="195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scientific writing and paper review example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1520" cy="13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Anuar santoyo 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2023/03/07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1"/>
          <p:cNvSpPr/>
          <p:nvPr/>
        </p:nvSpPr>
        <p:spPr>
          <a:xfrm>
            <a:off x="352440" y="1725840"/>
            <a:ext cx="1084896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a PD Controller?</a:t>
            </a: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 flipH="1">
            <a:off x="274680" y="3886200"/>
            <a:ext cx="3611520" cy="240768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 txBox="1"/>
          <p:nvPr/>
        </p:nvSpPr>
        <p:spPr>
          <a:xfrm>
            <a:off x="616320" y="6054120"/>
            <a:ext cx="80704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700" spc="-1" strike="noStrike">
                <a:latin typeface="Arial"/>
              </a:rPr>
              <a:t>https://tse2.mm.bing.net/th?id=OIP.3S-ugFBq5lCiFg_EQhmwIAHaE8&amp;pid=Api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 flipV="1">
            <a:off x="10515600" y="3657600"/>
            <a:ext cx="0" cy="2514600"/>
          </a:xfrm>
          <a:prstGeom prst="line">
            <a:avLst/>
          </a:prstGeom>
          <a:ln cap="rnd" w="38160">
            <a:solidFill>
              <a:srgbClr val="ff0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"/>
          <p:cNvSpPr txBox="1"/>
          <p:nvPr/>
        </p:nvSpPr>
        <p:spPr>
          <a:xfrm>
            <a:off x="10287000" y="6172200"/>
            <a:ext cx="662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Goal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2"/>
          <a:stretch/>
        </p:blipFill>
        <p:spPr>
          <a:xfrm>
            <a:off x="5257800" y="1901520"/>
            <a:ext cx="3285360" cy="1756080"/>
          </a:xfrm>
          <a:prstGeom prst="rect">
            <a:avLst/>
          </a:prstGeom>
          <a:ln w="0">
            <a:noFill/>
          </a:ln>
        </p:spPr>
      </p:pic>
      <p:sp>
        <p:nvSpPr>
          <p:cNvPr id="445" name="PlaceHolder 10"/>
          <p:cNvSpPr txBox="1"/>
          <p:nvPr/>
        </p:nvSpPr>
        <p:spPr>
          <a:xfrm>
            <a:off x="581040" y="43524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5"/>
          <p:cNvSpPr/>
          <p:nvPr/>
        </p:nvSpPr>
        <p:spPr>
          <a:xfrm>
            <a:off x="228600" y="2180520"/>
            <a:ext cx="1084896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an optimization algorithm?</a:t>
            </a: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457200" y="3886200"/>
            <a:ext cx="1223280" cy="129024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7414920" y="3351600"/>
            <a:ext cx="4015080" cy="2363400"/>
          </a:xfrm>
          <a:prstGeom prst="rect">
            <a:avLst/>
          </a:prstGeom>
          <a:ln w="0">
            <a:noFill/>
          </a:ln>
        </p:spPr>
      </p:pic>
      <p:sp>
        <p:nvSpPr>
          <p:cNvPr id="449" name=""/>
          <p:cNvSpPr/>
          <p:nvPr/>
        </p:nvSpPr>
        <p:spPr>
          <a:xfrm>
            <a:off x="2514600" y="5257800"/>
            <a:ext cx="2743200" cy="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"/>
          <p:cNvSpPr/>
          <p:nvPr/>
        </p:nvSpPr>
        <p:spPr>
          <a:xfrm flipV="1">
            <a:off x="2514600" y="2971800"/>
            <a:ext cx="0" cy="22860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"/>
          <p:cNvSpPr txBox="1"/>
          <p:nvPr/>
        </p:nvSpPr>
        <p:spPr>
          <a:xfrm>
            <a:off x="4800600" y="5486400"/>
            <a:ext cx="801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speed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2" name=""/>
          <p:cNvSpPr txBox="1"/>
          <p:nvPr/>
        </p:nvSpPr>
        <p:spPr>
          <a:xfrm>
            <a:off x="1549080" y="2826720"/>
            <a:ext cx="96552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volume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PlaceHolder 14"/>
          <p:cNvSpPr txBox="1"/>
          <p:nvPr/>
        </p:nvSpPr>
        <p:spPr>
          <a:xfrm>
            <a:off x="581040" y="43524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9"/>
          <p:cNvSpPr/>
          <p:nvPr/>
        </p:nvSpPr>
        <p:spPr>
          <a:xfrm>
            <a:off x="581040" y="2180520"/>
            <a:ext cx="1084896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the paper optimizing?</a:t>
            </a: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</p:txBody>
      </p:sp>
      <p:sp>
        <p:nvSpPr>
          <p:cNvPr id="455" name=""/>
          <p:cNvSpPr/>
          <p:nvPr/>
        </p:nvSpPr>
        <p:spPr>
          <a:xfrm>
            <a:off x="1143000" y="5486400"/>
            <a:ext cx="2743200" cy="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"/>
          <p:cNvSpPr/>
          <p:nvPr/>
        </p:nvSpPr>
        <p:spPr>
          <a:xfrm flipV="1">
            <a:off x="1143000" y="3200400"/>
            <a:ext cx="0" cy="22860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57" name="" descr=""/>
          <p:cNvPicPr/>
          <p:nvPr/>
        </p:nvPicPr>
        <p:blipFill>
          <a:blip r:embed="rId1"/>
          <a:stretch/>
        </p:blipFill>
        <p:spPr>
          <a:xfrm>
            <a:off x="5486400" y="4978800"/>
            <a:ext cx="4572000" cy="1650600"/>
          </a:xfrm>
          <a:prstGeom prst="rect">
            <a:avLst/>
          </a:prstGeom>
          <a:ln w="0">
            <a:noFill/>
          </a:ln>
        </p:spPr>
      </p:pic>
      <p:pic>
        <p:nvPicPr>
          <p:cNvPr id="458" name="" descr=""/>
          <p:cNvPicPr/>
          <p:nvPr/>
        </p:nvPicPr>
        <p:blipFill>
          <a:blip r:embed="rId2"/>
          <a:stretch/>
        </p:blipFill>
        <p:spPr>
          <a:xfrm>
            <a:off x="6393600" y="3414240"/>
            <a:ext cx="2750400" cy="700560"/>
          </a:xfrm>
          <a:prstGeom prst="rect">
            <a:avLst/>
          </a:prstGeom>
          <a:ln w="0">
            <a:noFill/>
          </a:ln>
        </p:spPr>
      </p:pic>
      <p:sp>
        <p:nvSpPr>
          <p:cNvPr id="459" name=""/>
          <p:cNvSpPr txBox="1"/>
          <p:nvPr/>
        </p:nvSpPr>
        <p:spPr>
          <a:xfrm>
            <a:off x="3657600" y="5569920"/>
            <a:ext cx="790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Kp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0" name=""/>
          <p:cNvSpPr txBox="1"/>
          <p:nvPr/>
        </p:nvSpPr>
        <p:spPr>
          <a:xfrm>
            <a:off x="685800" y="3055320"/>
            <a:ext cx="790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Kd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1" name="PlaceHolder 18"/>
          <p:cNvSpPr txBox="1"/>
          <p:nvPr/>
        </p:nvSpPr>
        <p:spPr>
          <a:xfrm>
            <a:off x="581040" y="43560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7"/>
          <p:cNvSpPr/>
          <p:nvPr/>
        </p:nvSpPr>
        <p:spPr>
          <a:xfrm>
            <a:off x="581040" y="2180520"/>
            <a:ext cx="1084896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y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z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i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g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?</a:t>
            </a: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8077680" y="7315200"/>
            <a:ext cx="33523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https://youtu.be/_bzRHqmpwvo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4" name=""/>
          <p:cNvSpPr txBox="1"/>
          <p:nvPr/>
        </p:nvSpPr>
        <p:spPr>
          <a:xfrm>
            <a:off x="2286000" y="2851560"/>
            <a:ext cx="1954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Ba</a:t>
            </a:r>
            <a:r>
              <a:rPr b="0" lang="en-US" sz="1800" spc="-1" strike="noStrike">
                <a:latin typeface="Arial"/>
              </a:rPr>
              <a:t>ct</a:t>
            </a:r>
            <a:r>
              <a:rPr b="0" lang="en-US" sz="1800" spc="-1" strike="noStrike">
                <a:latin typeface="Arial"/>
              </a:rPr>
              <a:t>eri</a:t>
            </a:r>
            <a:r>
              <a:rPr b="0" lang="en-US" sz="1800" spc="-1" strike="noStrike">
                <a:latin typeface="Arial"/>
              </a:rPr>
              <a:t>al </a:t>
            </a:r>
            <a:r>
              <a:rPr b="0" lang="en-US" sz="1800" spc="-1" strike="noStrike">
                <a:latin typeface="Arial"/>
              </a:rPr>
              <a:t>for</a:t>
            </a:r>
            <a:r>
              <a:rPr b="0" lang="en-US" sz="1800" spc="-1" strike="noStrike">
                <a:latin typeface="Arial"/>
              </a:rPr>
              <a:t>ag</a:t>
            </a:r>
            <a:r>
              <a:rPr b="0" lang="en-US" sz="1800" spc="-1" strike="noStrike">
                <a:latin typeface="Arial"/>
              </a:rPr>
              <a:t>in</a:t>
            </a:r>
            <a:r>
              <a:rPr b="0" lang="en-US" sz="1800" spc="-1" strike="noStrike">
                <a:latin typeface="Arial"/>
              </a:rPr>
              <a:t>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6553080" y="3200400"/>
            <a:ext cx="4648320" cy="3486240"/>
          </a:xfrm>
          <a:prstGeom prst="rect">
            <a:avLst/>
          </a:prstGeom>
          <a:ln w="0">
            <a:noFill/>
          </a:ln>
        </p:spPr>
      </p:pic>
      <p:sp>
        <p:nvSpPr>
          <p:cNvPr id="466" name=""/>
          <p:cNvSpPr txBox="1"/>
          <p:nvPr/>
        </p:nvSpPr>
        <p:spPr>
          <a:xfrm>
            <a:off x="7543800" y="2851560"/>
            <a:ext cx="3047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Particle Swarm Optimization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tretch/>
        </p:blipFill>
        <p:spPr>
          <a:xfrm>
            <a:off x="1143000" y="3197880"/>
            <a:ext cx="4503240" cy="3390120"/>
          </a:xfrm>
          <a:prstGeom prst="rect">
            <a:avLst/>
          </a:prstGeom>
          <a:ln w="0">
            <a:noFill/>
          </a:ln>
        </p:spPr>
      </p:pic>
      <p:sp>
        <p:nvSpPr>
          <p:cNvPr id="468" name="PlaceHolder 16"/>
          <p:cNvSpPr txBox="1"/>
          <p:nvPr/>
        </p:nvSpPr>
        <p:spPr>
          <a:xfrm>
            <a:off x="581040" y="43596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0" name="PlaceHolder 23"/>
          <p:cNvSpPr/>
          <p:nvPr/>
        </p:nvSpPr>
        <p:spPr>
          <a:xfrm>
            <a:off x="581040" y="2180520"/>
            <a:ext cx="1130616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ca</a:t>
            </a: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an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to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co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ntr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ol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ho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ve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rcr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aft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wit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PD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co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ntr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oll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er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e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fB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F-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to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fin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op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ti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al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Kp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an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Kd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1"/>
          <a:stretch/>
        </p:blipFill>
        <p:spPr>
          <a:xfrm>
            <a:off x="1139040" y="3200400"/>
            <a:ext cx="5718960" cy="1371600"/>
          </a:xfrm>
          <a:prstGeom prst="rect">
            <a:avLst/>
          </a:prstGeom>
          <a:ln w="0">
            <a:noFill/>
          </a:ln>
        </p:spPr>
      </p:pic>
      <p:pic>
        <p:nvPicPr>
          <p:cNvPr id="472" name="" descr=""/>
          <p:cNvPicPr/>
          <p:nvPr/>
        </p:nvPicPr>
        <p:blipFill>
          <a:blip r:embed="rId2"/>
          <a:stretch/>
        </p:blipFill>
        <p:spPr>
          <a:xfrm>
            <a:off x="7543800" y="3200400"/>
            <a:ext cx="4572000" cy="1422000"/>
          </a:xfrm>
          <a:prstGeom prst="rect">
            <a:avLst/>
          </a:prstGeom>
          <a:ln w="0">
            <a:noFill/>
          </a:ln>
        </p:spPr>
      </p:pic>
      <p:pic>
        <p:nvPicPr>
          <p:cNvPr id="473" name="" descr=""/>
          <p:cNvPicPr/>
          <p:nvPr/>
        </p:nvPicPr>
        <p:blipFill>
          <a:blip r:embed="rId3"/>
          <a:stretch/>
        </p:blipFill>
        <p:spPr>
          <a:xfrm>
            <a:off x="1074600" y="5224680"/>
            <a:ext cx="3285360" cy="1600200"/>
          </a:xfrm>
          <a:prstGeom prst="rect">
            <a:avLst/>
          </a:prstGeom>
          <a:ln w="0">
            <a:noFill/>
          </a:ln>
        </p:spPr>
      </p:pic>
      <p:pic>
        <p:nvPicPr>
          <p:cNvPr id="474" name="" descr=""/>
          <p:cNvPicPr/>
          <p:nvPr/>
        </p:nvPicPr>
        <p:blipFill>
          <a:blip r:embed="rId4"/>
          <a:stretch/>
        </p:blipFill>
        <p:spPr>
          <a:xfrm>
            <a:off x="8600400" y="5257800"/>
            <a:ext cx="3286800" cy="1600200"/>
          </a:xfrm>
          <a:prstGeom prst="rect">
            <a:avLst/>
          </a:prstGeom>
          <a:ln w="0">
            <a:noFill/>
          </a:ln>
        </p:spPr>
      </p:pic>
      <p:pic>
        <p:nvPicPr>
          <p:cNvPr id="475" name="" descr=""/>
          <p:cNvPicPr/>
          <p:nvPr/>
        </p:nvPicPr>
        <p:blipFill>
          <a:blip r:embed="rId5"/>
          <a:stretch/>
        </p:blipFill>
        <p:spPr>
          <a:xfrm>
            <a:off x="4978440" y="5247000"/>
            <a:ext cx="3479760" cy="161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Paper review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 cap="all">
                <a:solidFill>
                  <a:srgbClr val="5c2f7d"/>
                </a:solidFill>
                <a:latin typeface="Gill Sans MT"/>
              </a:rPr>
              <a:t>demonstration of a journal review    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review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9" name="PlaceHolder 21"/>
          <p:cNvSpPr/>
          <p:nvPr/>
        </p:nvSpPr>
        <p:spPr>
          <a:xfrm>
            <a:off x="581040" y="2180520"/>
            <a:ext cx="1130616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Recap: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Want to control hovercraft with PD controller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Use fBF-PSO to find optimal Kp and Kd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1139040" y="3200400"/>
            <a:ext cx="5718960" cy="1371600"/>
          </a:xfrm>
          <a:prstGeom prst="rect">
            <a:avLst/>
          </a:prstGeom>
          <a:ln w="0">
            <a:noFill/>
          </a:ln>
        </p:spPr>
      </p:pic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7543800" y="3200400"/>
            <a:ext cx="4572000" cy="1422000"/>
          </a:xfrm>
          <a:prstGeom prst="rect">
            <a:avLst/>
          </a:prstGeom>
          <a:ln w="0">
            <a:noFill/>
          </a:ln>
        </p:spPr>
      </p:pic>
      <p:pic>
        <p:nvPicPr>
          <p:cNvPr id="482" name="" descr=""/>
          <p:cNvPicPr/>
          <p:nvPr/>
        </p:nvPicPr>
        <p:blipFill>
          <a:blip r:embed="rId3"/>
          <a:stretch/>
        </p:blipFill>
        <p:spPr>
          <a:xfrm>
            <a:off x="1074600" y="5224680"/>
            <a:ext cx="3285360" cy="1600200"/>
          </a:xfrm>
          <a:prstGeom prst="rect">
            <a:avLst/>
          </a:prstGeom>
          <a:ln w="0">
            <a:noFill/>
          </a:ln>
        </p:spPr>
      </p:pic>
      <p:pic>
        <p:nvPicPr>
          <p:cNvPr id="483" name="" descr=""/>
          <p:cNvPicPr/>
          <p:nvPr/>
        </p:nvPicPr>
        <p:blipFill>
          <a:blip r:embed="rId4"/>
          <a:stretch/>
        </p:blipFill>
        <p:spPr>
          <a:xfrm>
            <a:off x="8600400" y="5257800"/>
            <a:ext cx="3286800" cy="160020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5"/>
          <a:stretch/>
        </p:blipFill>
        <p:spPr>
          <a:xfrm>
            <a:off x="4978440" y="5247000"/>
            <a:ext cx="3479760" cy="161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1520" cy="195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1520" cy="133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5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900" spc="-1" strike="noStrike" cap="all">
                <a:solidFill>
                  <a:srgbClr val="5c2f7d"/>
                </a:solidFill>
                <a:latin typeface="Gill Sans MT"/>
              </a:rPr>
              <a:t>Does anyone have any questions?</a:t>
            </a:r>
            <a:endParaRPr b="0" lang="en-US" sz="2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6080" cy="292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4200" cy="4581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Scientific Writing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Paper Explanation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Paper Review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Scientific writing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5c2f7d"/>
                </a:solidFill>
                <a:latin typeface="Gill Sans MT"/>
              </a:rPr>
              <a:t>Brief introduction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Scientific writing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2" name="PlaceHolder 3"/>
          <p:cNvSpPr/>
          <p:nvPr/>
        </p:nvSpPr>
        <p:spPr>
          <a:xfrm>
            <a:off x="581040" y="2180520"/>
            <a:ext cx="741780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it? (Use Tim example)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Manuscript that shares to the public an original scientific research work.</a:t>
            </a: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Why is  it hard to write?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Trained to do science not share it (skill developed not knowledge obtained)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Scientist need both: good science skills and good communication skills (smart guy, bad teacher)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Scientific writing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4" name="PlaceHolder 6"/>
          <p:cNvSpPr/>
          <p:nvPr/>
        </p:nvSpPr>
        <p:spPr>
          <a:xfrm>
            <a:off x="581040" y="2180520"/>
            <a:ext cx="741780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How to write a good scientific paper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1828800" y="2743200"/>
            <a:ext cx="3809520" cy="3512520"/>
          </a:xfrm>
          <a:prstGeom prst="rect">
            <a:avLst/>
          </a:prstGeom>
          <a:ln w="0">
            <a:noFill/>
          </a:ln>
        </p:spPr>
      </p:pic>
      <p:pic>
        <p:nvPicPr>
          <p:cNvPr id="426" name="" descr=""/>
          <p:cNvPicPr/>
          <p:nvPr/>
        </p:nvPicPr>
        <p:blipFill>
          <a:blip r:embed="rId2"/>
          <a:stretch/>
        </p:blipFill>
        <p:spPr>
          <a:xfrm>
            <a:off x="8686800" y="3497400"/>
            <a:ext cx="1600200" cy="1531800"/>
          </a:xfrm>
          <a:prstGeom prst="rect">
            <a:avLst/>
          </a:prstGeom>
          <a:ln w="0">
            <a:noFill/>
          </a:ln>
        </p:spPr>
      </p:pic>
      <p:sp>
        <p:nvSpPr>
          <p:cNvPr id="427" name=""/>
          <p:cNvSpPr txBox="1"/>
          <p:nvPr/>
        </p:nvSpPr>
        <p:spPr>
          <a:xfrm>
            <a:off x="8915400" y="2928240"/>
            <a:ext cx="1600200" cy="392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Batbot example?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Scientific writing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29" name="PlaceHolder 7"/>
          <p:cNvSpPr/>
          <p:nvPr/>
        </p:nvSpPr>
        <p:spPr>
          <a:xfrm>
            <a:off x="581040" y="2180520"/>
            <a:ext cx="741780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The Abstract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people read to decide if your paper is worth to read. (movie trailer comparison)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Describe the background for your study 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Clearly state the research problem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Briefly describe the methods used to investigate the problem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State the results obtained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Summarize your conclusions and link these back to the study context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S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ci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e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n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ti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fi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 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w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ri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ti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n</a:t>
            </a: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1" name="PlaceHolder 9"/>
          <p:cNvSpPr/>
          <p:nvPr/>
        </p:nvSpPr>
        <p:spPr>
          <a:xfrm>
            <a:off x="581040" y="2180520"/>
            <a:ext cx="7417800" cy="101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Tips for writing a paper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Have a clear message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Tell a story (mention not letting go baby research)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Daily Journal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Perfect Sentence Vortex</a:t>
            </a:r>
            <a:endParaRPr b="0" lang="en-US" sz="24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Skill to develop, not knowledge to obtain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9320" cy="1497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5c2f7d"/>
                </a:solidFill>
                <a:latin typeface="Gill Sans MT"/>
              </a:rPr>
              <a:t>Paper explanation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581040" y="4541400"/>
            <a:ext cx="11029320" cy="600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 cap="all">
                <a:solidFill>
                  <a:srgbClr val="5c2f7d"/>
                </a:solidFill>
                <a:latin typeface="Gill Sans MT"/>
              </a:rPr>
              <a:t>Simplified theoretical background of methods used in example paper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6000" cy="101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Paper explanation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35" name="PlaceHolder 13"/>
          <p:cNvSpPr/>
          <p:nvPr/>
        </p:nvSpPr>
        <p:spPr>
          <a:xfrm>
            <a:off x="440280" y="2266200"/>
            <a:ext cx="5362560" cy="50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18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Main Goal: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Develop controlling algorithm for hovercraft.</a:t>
            </a: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What is a hovercraft?</a:t>
            </a:r>
            <a:endParaRPr b="1" lang="en-US" sz="2400" spc="-1" strike="noStrike" u="sng">
              <a:uFillTx/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endParaRPr b="1" lang="en-US" sz="2400" spc="-1" strike="noStrike" u="sng">
              <a:uFillTx/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5486400" y="2971800"/>
            <a:ext cx="6172200" cy="3480840"/>
          </a:xfrm>
          <a:prstGeom prst="rect">
            <a:avLst/>
          </a:prstGeom>
          <a:ln w="0">
            <a:noFill/>
          </a:ln>
        </p:spPr>
      </p:pic>
      <p:sp>
        <p:nvSpPr>
          <p:cNvPr id="437" name=""/>
          <p:cNvSpPr txBox="1"/>
          <p:nvPr/>
        </p:nvSpPr>
        <p:spPr>
          <a:xfrm>
            <a:off x="9921960" y="6172200"/>
            <a:ext cx="26067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100" spc="-1" strike="noStrike">
                <a:latin typeface="Arial"/>
              </a:rPr>
              <a:t>https://gifer.com/en/D6T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38" name=""/>
          <p:cNvSpPr txBox="1"/>
          <p:nvPr/>
        </p:nvSpPr>
        <p:spPr>
          <a:xfrm>
            <a:off x="228600" y="1936080"/>
            <a:ext cx="11697120" cy="80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“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Fusion Bacterial Foraging and Particle Swarm Optimization Algorithm For An Autonomous Hovercraft Control”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2023-04-21T17:57:54Z</dcterms:modified>
  <cp:revision>1183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14</vt:r8>
  </property>
  <property fmtid="{D5CDD505-2E9C-101B-9397-08002B2CF9AE}" pid="3" name="PresentationFormat">
    <vt:lpwstr>宽屏</vt:lpwstr>
  </property>
  <property fmtid="{D5CDD505-2E9C-101B-9397-08002B2CF9AE}" pid="4" name="Slides">
    <vt:r8>21</vt:r8>
  </property>
</Properties>
</file>